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9753600" cy="7315200"/>
  <p:notesSz cx="6858000" cy="9144000"/>
  <p:embeddedFontLst>
    <p:embeddedFont>
      <p:font typeface="Open Sauce Heavy" charset="1" panose="00000A00000000000000"/>
      <p:regular r:id="rId8"/>
    </p:embeddedFont>
    <p:embeddedFont>
      <p:font typeface="DM Sans Bold" charset="1" panose="00000000000000000000"/>
      <p:regular r:id="rId9"/>
    </p:embeddedFont>
    <p:embeddedFont>
      <p:font typeface="Roboto" charset="1" panose="02000000000000000000"/>
      <p:regular r:id="rId10"/>
    </p:embeddedFont>
    <p:embeddedFont>
      <p:font typeface="Open Sauce" charset="1" panose="000005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8.fntdata"/><Relationship Id="rId13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1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font" Target="fonts/font11.fntdata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10" Type="http://schemas.openxmlformats.org/officeDocument/2006/relationships/font" Target="fonts/font10.fntdata"/><Relationship Id="rId4" Type="http://schemas.openxmlformats.org/officeDocument/2006/relationships/theme" Target="theme/theme1.xml"/><Relationship Id="rId9" Type="http://schemas.openxmlformats.org/officeDocument/2006/relationships/font" Target="fonts/font9.fntdata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8428581">
            <a:off x="6756053" y="2599403"/>
            <a:ext cx="132722" cy="1740622"/>
          </a:xfrm>
          <a:custGeom>
            <a:avLst/>
            <a:gdLst/>
            <a:ahLst/>
            <a:cxnLst/>
            <a:rect r="r" b="b" t="t" l="l"/>
            <a:pathLst>
              <a:path h="1740622" w="132722">
                <a:moveTo>
                  <a:pt x="0" y="0"/>
                </a:moveTo>
                <a:lnTo>
                  <a:pt x="132722" y="0"/>
                </a:lnTo>
                <a:lnTo>
                  <a:pt x="132722" y="1740622"/>
                </a:lnTo>
                <a:lnTo>
                  <a:pt x="0" y="17406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5400000">
            <a:off x="6415511" y="3484801"/>
            <a:ext cx="105438" cy="1382791"/>
          </a:xfrm>
          <a:custGeom>
            <a:avLst/>
            <a:gdLst/>
            <a:ahLst/>
            <a:cxnLst/>
            <a:rect r="r" b="b" t="t" l="l"/>
            <a:pathLst>
              <a:path h="1382791" w="105438">
                <a:moveTo>
                  <a:pt x="0" y="0"/>
                </a:moveTo>
                <a:lnTo>
                  <a:pt x="105437" y="0"/>
                </a:lnTo>
                <a:lnTo>
                  <a:pt x="105437" y="1382791"/>
                </a:lnTo>
                <a:lnTo>
                  <a:pt x="0" y="1382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159625" y="3870521"/>
            <a:ext cx="1738567" cy="553019"/>
            <a:chOff x="0" y="0"/>
            <a:chExt cx="2318090" cy="737359"/>
          </a:xfrm>
        </p:grpSpPr>
        <p:grpSp>
          <p:nvGrpSpPr>
            <p:cNvPr name="Group 5" id="5"/>
            <p:cNvGrpSpPr/>
            <p:nvPr/>
          </p:nvGrpSpPr>
          <p:grpSpPr>
            <a:xfrm rot="0">
              <a:off x="0" y="0"/>
              <a:ext cx="2318090" cy="737359"/>
              <a:chOff x="0" y="0"/>
              <a:chExt cx="1568595" cy="498953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5271FF"/>
              </a:solidFill>
            </p:spPr>
          </p:sp>
          <p:sp>
            <p:nvSpPr>
              <p:cNvPr name="TextBox 7" id="7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8" id="8"/>
            <p:cNvSpPr txBox="true"/>
            <p:nvPr/>
          </p:nvSpPr>
          <p:spPr>
            <a:xfrm rot="0">
              <a:off x="450" y="234469"/>
              <a:ext cx="2317640" cy="2042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27"/>
                </a:lnSpc>
              </a:pPr>
              <a:r>
                <a:rPr lang="en-US" b="true" sz="948" spc="134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GREEN KEEPER</a:t>
              </a:r>
            </a:p>
          </p:txBody>
        </p:sp>
      </p:grpSp>
      <p:sp>
        <p:nvSpPr>
          <p:cNvPr name="AutoShape 9" id="9"/>
          <p:cNvSpPr/>
          <p:nvPr/>
        </p:nvSpPr>
        <p:spPr>
          <a:xfrm flipV="true">
            <a:off x="2625394" y="2700037"/>
            <a:ext cx="1011002" cy="626308"/>
          </a:xfrm>
          <a:prstGeom prst="line">
            <a:avLst/>
          </a:prstGeom>
          <a:ln cap="flat" w="19050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V="true">
            <a:off x="5010858" y="2518085"/>
            <a:ext cx="0" cy="3316224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1" id="11"/>
          <p:cNvGrpSpPr/>
          <p:nvPr/>
        </p:nvGrpSpPr>
        <p:grpSpPr>
          <a:xfrm rot="0">
            <a:off x="3528694" y="2171995"/>
            <a:ext cx="2895812" cy="759201"/>
            <a:chOff x="0" y="0"/>
            <a:chExt cx="3861083" cy="1012268"/>
          </a:xfrm>
        </p:grpSpPr>
        <p:grpSp>
          <p:nvGrpSpPr>
            <p:cNvPr name="Group 12" id="12"/>
            <p:cNvGrpSpPr/>
            <p:nvPr/>
          </p:nvGrpSpPr>
          <p:grpSpPr>
            <a:xfrm rot="0">
              <a:off x="0" y="0"/>
              <a:ext cx="3861083" cy="1012268"/>
              <a:chOff x="0" y="0"/>
              <a:chExt cx="1568595" cy="411242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1568595" cy="411242"/>
              </a:xfrm>
              <a:custGeom>
                <a:avLst/>
                <a:gdLst/>
                <a:ahLst/>
                <a:cxnLst/>
                <a:rect r="r" b="b" t="t" l="l"/>
                <a:pathLst>
                  <a:path h="411242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331824"/>
                    </a:lnTo>
                    <a:cubicBezTo>
                      <a:pt x="43699" y="331824"/>
                      <a:pt x="79418" y="367163"/>
                      <a:pt x="79418" y="411242"/>
                    </a:cubicBezTo>
                    <a:lnTo>
                      <a:pt x="1489177" y="411242"/>
                    </a:lnTo>
                    <a:cubicBezTo>
                      <a:pt x="1489177" y="367542"/>
                      <a:pt x="1524516" y="331824"/>
                      <a:pt x="1568595" y="331824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0025CC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38100" y="0"/>
                <a:ext cx="1492395" cy="37314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15" id="15"/>
            <p:cNvSpPr txBox="true"/>
            <p:nvPr/>
          </p:nvSpPr>
          <p:spPr>
            <a:xfrm rot="0">
              <a:off x="793573" y="260835"/>
              <a:ext cx="2435875" cy="26680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701"/>
                </a:lnSpc>
              </a:pPr>
              <a:r>
                <a:rPr lang="en-US" b="true" sz="1215" spc="159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BOARD/COMMITTEE</a:t>
              </a:r>
            </a:p>
          </p:txBody>
        </p:sp>
        <p:sp>
          <p:nvSpPr>
            <p:cNvPr name="TextBox 16" id="16"/>
            <p:cNvSpPr txBox="true"/>
            <p:nvPr/>
          </p:nvSpPr>
          <p:spPr>
            <a:xfrm rot="0">
              <a:off x="80969" y="585509"/>
              <a:ext cx="3699144" cy="2123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26"/>
                </a:lnSpc>
              </a:pPr>
              <a:r>
                <a:rPr lang="en-US" sz="947" spc="66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President/Chair/Treasurer/General </a:t>
              </a: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6750074">
            <a:off x="3199026" y="3167813"/>
            <a:ext cx="113187" cy="1484416"/>
          </a:xfrm>
          <a:custGeom>
            <a:avLst/>
            <a:gdLst/>
            <a:ahLst/>
            <a:cxnLst/>
            <a:rect r="r" b="b" t="t" l="l"/>
            <a:pathLst>
              <a:path h="1484416" w="113187">
                <a:moveTo>
                  <a:pt x="0" y="0"/>
                </a:moveTo>
                <a:lnTo>
                  <a:pt x="113187" y="0"/>
                </a:lnTo>
                <a:lnTo>
                  <a:pt x="113187" y="1484416"/>
                </a:lnTo>
                <a:lnTo>
                  <a:pt x="0" y="14844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5400000">
            <a:off x="3321436" y="3537520"/>
            <a:ext cx="105438" cy="1382791"/>
          </a:xfrm>
          <a:custGeom>
            <a:avLst/>
            <a:gdLst/>
            <a:ahLst/>
            <a:cxnLst/>
            <a:rect r="r" b="b" t="t" l="l"/>
            <a:pathLst>
              <a:path h="1382791" w="105438">
                <a:moveTo>
                  <a:pt x="0" y="0"/>
                </a:moveTo>
                <a:lnTo>
                  <a:pt x="105438" y="0"/>
                </a:lnTo>
                <a:lnTo>
                  <a:pt x="105438" y="1382791"/>
                </a:lnTo>
                <a:lnTo>
                  <a:pt x="0" y="1382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3956237">
            <a:off x="3269585" y="3790547"/>
            <a:ext cx="113187" cy="1484416"/>
          </a:xfrm>
          <a:custGeom>
            <a:avLst/>
            <a:gdLst/>
            <a:ahLst/>
            <a:cxnLst/>
            <a:rect r="r" b="b" t="t" l="l"/>
            <a:pathLst>
              <a:path h="1484416" w="113187">
                <a:moveTo>
                  <a:pt x="0" y="0"/>
                </a:moveTo>
                <a:lnTo>
                  <a:pt x="113187" y="0"/>
                </a:lnTo>
                <a:lnTo>
                  <a:pt x="113187" y="1484415"/>
                </a:lnTo>
                <a:lnTo>
                  <a:pt x="0" y="148441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0" id="20"/>
          <p:cNvGrpSpPr/>
          <p:nvPr/>
        </p:nvGrpSpPr>
        <p:grpSpPr>
          <a:xfrm rot="0">
            <a:off x="3915579" y="3836819"/>
            <a:ext cx="2133851" cy="678755"/>
            <a:chOff x="0" y="0"/>
            <a:chExt cx="2845135" cy="905006"/>
          </a:xfrm>
        </p:grpSpPr>
        <p:grpSp>
          <p:nvGrpSpPr>
            <p:cNvPr name="Group 21" id="21"/>
            <p:cNvGrpSpPr/>
            <p:nvPr/>
          </p:nvGrpSpPr>
          <p:grpSpPr>
            <a:xfrm rot="0">
              <a:off x="0" y="0"/>
              <a:ext cx="2845135" cy="905006"/>
              <a:chOff x="0" y="0"/>
              <a:chExt cx="1568595" cy="498953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5271FF"/>
              </a:solidFill>
            </p:spPr>
          </p:sp>
          <p:sp>
            <p:nvSpPr>
              <p:cNvPr name="TextBox 23" id="23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24" id="24"/>
            <p:cNvSpPr txBox="true"/>
            <p:nvPr/>
          </p:nvSpPr>
          <p:spPr>
            <a:xfrm rot="0">
              <a:off x="53901" y="196655"/>
              <a:ext cx="2791235" cy="2558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29"/>
                </a:lnSpc>
              </a:pPr>
              <a:r>
                <a:rPr lang="en-US" b="true" sz="1164" spc="165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CLUB MANAGER</a:t>
              </a:r>
            </a:p>
          </p:txBody>
        </p:sp>
        <p:sp>
          <p:nvSpPr>
            <p:cNvPr name="TextBox 25" id="25"/>
            <p:cNvSpPr txBox="true"/>
            <p:nvPr/>
          </p:nvSpPr>
          <p:spPr>
            <a:xfrm rot="0">
              <a:off x="0" y="497634"/>
              <a:ext cx="2844583" cy="2123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26"/>
                </a:lnSpc>
              </a:pPr>
              <a:r>
                <a:rPr lang="en-US" sz="947" spc="66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Act as Secretary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973304" y="4756897"/>
            <a:ext cx="1772744" cy="563890"/>
            <a:chOff x="0" y="0"/>
            <a:chExt cx="2363659" cy="751854"/>
          </a:xfrm>
        </p:grpSpPr>
        <p:grpSp>
          <p:nvGrpSpPr>
            <p:cNvPr name="Group 27" id="27"/>
            <p:cNvGrpSpPr/>
            <p:nvPr/>
          </p:nvGrpSpPr>
          <p:grpSpPr>
            <a:xfrm rot="0">
              <a:off x="0" y="0"/>
              <a:ext cx="2363659" cy="751854"/>
              <a:chOff x="0" y="0"/>
              <a:chExt cx="1568595" cy="498953"/>
            </a:xfrm>
          </p:grpSpPr>
          <p:sp>
            <p:nvSpPr>
              <p:cNvPr name="Freeform 28" id="28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C2DCFF"/>
              </a:solidFill>
            </p:spPr>
          </p:sp>
          <p:sp>
            <p:nvSpPr>
              <p:cNvPr name="TextBox 29" id="29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30" id="30"/>
            <p:cNvSpPr txBox="true"/>
            <p:nvPr/>
          </p:nvSpPr>
          <p:spPr>
            <a:xfrm rot="0">
              <a:off x="0" y="265615"/>
              <a:ext cx="2363659" cy="2078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54"/>
                </a:lnSpc>
              </a:pPr>
              <a:r>
                <a:rPr lang="en-US" b="true" sz="967" spc="137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MATCH COMMITTEE</a:t>
              </a: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973304" y="3175496"/>
            <a:ext cx="1772744" cy="560311"/>
            <a:chOff x="0" y="0"/>
            <a:chExt cx="2363659" cy="747081"/>
          </a:xfrm>
        </p:grpSpPr>
        <p:grpSp>
          <p:nvGrpSpPr>
            <p:cNvPr name="Group 32" id="32"/>
            <p:cNvGrpSpPr/>
            <p:nvPr/>
          </p:nvGrpSpPr>
          <p:grpSpPr>
            <a:xfrm rot="0">
              <a:off x="15005" y="0"/>
              <a:ext cx="2348654" cy="747081"/>
              <a:chOff x="0" y="0"/>
              <a:chExt cx="1568595" cy="498953"/>
            </a:xfrm>
          </p:grpSpPr>
          <p:sp>
            <p:nvSpPr>
              <p:cNvPr name="Freeform 33" id="33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C2DCFF"/>
              </a:solidFill>
            </p:spPr>
          </p:sp>
          <p:sp>
            <p:nvSpPr>
              <p:cNvPr name="TextBox 34" id="34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41935" lIns="41935" bIns="41935" rIns="41935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35" id="35"/>
            <p:cNvSpPr txBox="true"/>
            <p:nvPr/>
          </p:nvSpPr>
          <p:spPr>
            <a:xfrm rot="0">
              <a:off x="15461" y="231314"/>
              <a:ext cx="2348198" cy="20666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45"/>
                </a:lnSpc>
              </a:pPr>
              <a:r>
                <a:rPr lang="en-US" b="true" sz="961" spc="136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FINANCE</a:t>
              </a:r>
            </a:p>
          </p:txBody>
        </p:sp>
        <p:sp>
          <p:nvSpPr>
            <p:cNvPr name="TextBox 36" id="36"/>
            <p:cNvSpPr txBox="true"/>
            <p:nvPr/>
          </p:nvSpPr>
          <p:spPr>
            <a:xfrm rot="0">
              <a:off x="0" y="418928"/>
              <a:ext cx="2348198" cy="17077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95"/>
                </a:lnSpc>
              </a:pP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984641" y="3964406"/>
            <a:ext cx="1772744" cy="563890"/>
            <a:chOff x="0" y="0"/>
            <a:chExt cx="2363659" cy="751854"/>
          </a:xfrm>
        </p:grpSpPr>
        <p:grpSp>
          <p:nvGrpSpPr>
            <p:cNvPr name="Group 38" id="38"/>
            <p:cNvGrpSpPr/>
            <p:nvPr/>
          </p:nvGrpSpPr>
          <p:grpSpPr>
            <a:xfrm rot="0">
              <a:off x="0" y="0"/>
              <a:ext cx="2363659" cy="751854"/>
              <a:chOff x="0" y="0"/>
              <a:chExt cx="1568595" cy="498953"/>
            </a:xfrm>
          </p:grpSpPr>
          <p:sp>
            <p:nvSpPr>
              <p:cNvPr name="Freeform 39" id="39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C2DCFF"/>
              </a:solidFill>
            </p:spPr>
          </p:sp>
          <p:sp>
            <p:nvSpPr>
              <p:cNvPr name="TextBox 40" id="40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59"/>
                  </a:lnSpc>
                </a:pPr>
              </a:p>
            </p:txBody>
          </p:sp>
        </p:grpSp>
        <p:sp>
          <p:nvSpPr>
            <p:cNvPr name="TextBox 41" id="41"/>
            <p:cNvSpPr txBox="true"/>
            <p:nvPr/>
          </p:nvSpPr>
          <p:spPr>
            <a:xfrm rot="0">
              <a:off x="459" y="234169"/>
              <a:ext cx="2363200" cy="2078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54"/>
                </a:lnSpc>
              </a:pPr>
              <a:r>
                <a:rPr lang="en-US" b="true" sz="967" spc="137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SOCIAL</a:t>
              </a:r>
            </a:p>
          </p:txBody>
        </p:sp>
      </p:grpSp>
      <p:sp>
        <p:nvSpPr>
          <p:cNvPr name="Freeform 42" id="42"/>
          <p:cNvSpPr/>
          <p:nvPr/>
        </p:nvSpPr>
        <p:spPr>
          <a:xfrm flipH="false" flipV="false" rot="0">
            <a:off x="8092165" y="6583680"/>
            <a:ext cx="1483041" cy="572207"/>
          </a:xfrm>
          <a:custGeom>
            <a:avLst/>
            <a:gdLst/>
            <a:ahLst/>
            <a:cxnLst/>
            <a:rect r="r" b="b" t="t" l="l"/>
            <a:pathLst>
              <a:path h="572207" w="1483041">
                <a:moveTo>
                  <a:pt x="0" y="0"/>
                </a:moveTo>
                <a:lnTo>
                  <a:pt x="1483040" y="0"/>
                </a:lnTo>
                <a:lnTo>
                  <a:pt x="1483040" y="572207"/>
                </a:lnTo>
                <a:lnTo>
                  <a:pt x="0" y="57220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43" id="43"/>
          <p:cNvSpPr txBox="true"/>
          <p:nvPr/>
        </p:nvSpPr>
        <p:spPr>
          <a:xfrm rot="0">
            <a:off x="1946389" y="686095"/>
            <a:ext cx="6301427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b="true" sz="3000" spc="393">
                <a:solidFill>
                  <a:srgbClr val="1D1D1B"/>
                </a:solidFill>
                <a:latin typeface="DM Sans Bold"/>
                <a:ea typeface="DM Sans Bold"/>
                <a:cs typeface="DM Sans Bold"/>
                <a:sym typeface="DM Sans Bold"/>
              </a:rPr>
              <a:t>ORGANISATION STRUCTURE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836618" y="2603983"/>
            <a:ext cx="2133851" cy="199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9"/>
              </a:lnSpc>
            </a:pPr>
            <a:r>
              <a:rPr lang="en-US" b="true" sz="1164" spc="165">
                <a:solidFill>
                  <a:srgbClr val="1D1D1B"/>
                </a:solidFill>
                <a:latin typeface="Open Sauce Heavy"/>
                <a:ea typeface="Open Sauce Heavy"/>
                <a:cs typeface="Open Sauce Heavy"/>
                <a:sym typeface="Open Sauce Heavy"/>
              </a:rPr>
              <a:t>COMMITTEES</a:t>
            </a:r>
          </a:p>
        </p:txBody>
      </p:sp>
      <p:grpSp>
        <p:nvGrpSpPr>
          <p:cNvPr name="Group 45" id="45"/>
          <p:cNvGrpSpPr/>
          <p:nvPr/>
        </p:nvGrpSpPr>
        <p:grpSpPr>
          <a:xfrm rot="0">
            <a:off x="3943932" y="5258524"/>
            <a:ext cx="2133851" cy="678755"/>
            <a:chOff x="0" y="0"/>
            <a:chExt cx="1568595" cy="498953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1568595" cy="498953"/>
            </a:xfrm>
            <a:custGeom>
              <a:avLst/>
              <a:gdLst/>
              <a:ahLst/>
              <a:cxnLst/>
              <a:rect r="r" b="b" t="t" l="l"/>
              <a:pathLst>
                <a:path h="498953" w="1568595">
                  <a:moveTo>
                    <a:pt x="1489177" y="0"/>
                  </a:moveTo>
                  <a:lnTo>
                    <a:pt x="79418" y="0"/>
                  </a:lnTo>
                  <a:cubicBezTo>
                    <a:pt x="79418" y="43699"/>
                    <a:pt x="44079" y="79418"/>
                    <a:pt x="0" y="79418"/>
                  </a:cubicBezTo>
                  <a:lnTo>
                    <a:pt x="0" y="419535"/>
                  </a:lnTo>
                  <a:cubicBezTo>
                    <a:pt x="43699" y="419535"/>
                    <a:pt x="79418" y="454874"/>
                    <a:pt x="79418" y="498953"/>
                  </a:cubicBezTo>
                  <a:lnTo>
                    <a:pt x="1489177" y="498953"/>
                  </a:lnTo>
                  <a:cubicBezTo>
                    <a:pt x="1489177" y="455253"/>
                    <a:pt x="1524516" y="419535"/>
                    <a:pt x="1568595" y="419535"/>
                  </a:cubicBezTo>
                  <a:lnTo>
                    <a:pt x="1568595" y="79418"/>
                  </a:lnTo>
                  <a:cubicBezTo>
                    <a:pt x="1524896" y="79418"/>
                    <a:pt x="1489177" y="44079"/>
                    <a:pt x="1489177" y="0"/>
                  </a:cubicBezTo>
                  <a:close/>
                </a:path>
              </a:pathLst>
            </a:custGeom>
            <a:solidFill>
              <a:srgbClr val="99ACFF"/>
            </a:solidFill>
          </p:spPr>
        </p:sp>
        <p:sp>
          <p:nvSpPr>
            <p:cNvPr name="TextBox 47" id="47"/>
            <p:cNvSpPr txBox="true"/>
            <p:nvPr/>
          </p:nvSpPr>
          <p:spPr>
            <a:xfrm>
              <a:off x="38100" y="0"/>
              <a:ext cx="1492395" cy="46085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48" id="48"/>
          <p:cNvSpPr txBox="true"/>
          <p:nvPr/>
        </p:nvSpPr>
        <p:spPr>
          <a:xfrm rot="0">
            <a:off x="3943932" y="5399034"/>
            <a:ext cx="2133851" cy="199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9"/>
              </a:lnSpc>
            </a:pPr>
            <a:r>
              <a:rPr lang="en-US" b="true" sz="1164" spc="165">
                <a:solidFill>
                  <a:srgbClr val="FFFFFF"/>
                </a:solidFill>
                <a:latin typeface="Open Sauce Heavy"/>
                <a:ea typeface="Open Sauce Heavy"/>
                <a:cs typeface="Open Sauce Heavy"/>
                <a:sym typeface="Open Sauce Heavy"/>
              </a:rPr>
              <a:t>STAFF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903544" y="6777708"/>
            <a:ext cx="5946512" cy="336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"/>
              </a:lnSpc>
              <a:spcBef>
                <a:spcPct val="0"/>
              </a:spcBef>
            </a:pPr>
            <a:r>
              <a:rPr lang="en-US" sz="999" spc="14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THE DOTTED BLACK LINE ILLUSTRATES BOARD/COMMITTEE REPRESENTATION. 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3943932" y="5620259"/>
            <a:ext cx="2133437" cy="166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26"/>
              </a:lnSpc>
            </a:pPr>
            <a:r>
              <a:rPr lang="en-US" sz="947" spc="66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Bar Manager, BDO’s, Accounts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8428581">
            <a:off x="6727225" y="2574160"/>
            <a:ext cx="121607" cy="1594840"/>
          </a:xfrm>
          <a:custGeom>
            <a:avLst/>
            <a:gdLst/>
            <a:ahLst/>
            <a:cxnLst/>
            <a:rect r="r" b="b" t="t" l="l"/>
            <a:pathLst>
              <a:path h="1594840" w="121607">
                <a:moveTo>
                  <a:pt x="0" y="0"/>
                </a:moveTo>
                <a:lnTo>
                  <a:pt x="121607" y="0"/>
                </a:lnTo>
                <a:lnTo>
                  <a:pt x="121607" y="1594840"/>
                </a:lnTo>
                <a:lnTo>
                  <a:pt x="0" y="159484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639570" y="2817273"/>
            <a:ext cx="1003739" cy="1359059"/>
          </a:xfrm>
          <a:prstGeom prst="line">
            <a:avLst/>
          </a:prstGeom>
          <a:ln cap="flat" w="19050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 flipV="true">
            <a:off x="2639570" y="2803013"/>
            <a:ext cx="1011002" cy="2085700"/>
          </a:xfrm>
          <a:prstGeom prst="line">
            <a:avLst/>
          </a:prstGeom>
          <a:ln cap="flat" w="19050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flipV="true">
            <a:off x="2639570" y="2811111"/>
            <a:ext cx="1011002" cy="626308"/>
          </a:xfrm>
          <a:prstGeom prst="line">
            <a:avLst/>
          </a:prstGeom>
          <a:ln cap="flat" w="19050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6" id="6"/>
          <p:cNvSpPr/>
          <p:nvPr/>
        </p:nvSpPr>
        <p:spPr>
          <a:xfrm flipV="true">
            <a:off x="4991864" y="2517980"/>
            <a:ext cx="2408" cy="1318975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7" id="7"/>
          <p:cNvGrpSpPr/>
          <p:nvPr/>
        </p:nvGrpSpPr>
        <p:grpSpPr>
          <a:xfrm rot="0">
            <a:off x="3538219" y="2171995"/>
            <a:ext cx="2945431" cy="759201"/>
            <a:chOff x="0" y="0"/>
            <a:chExt cx="3927241" cy="1012268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0" y="0"/>
              <a:ext cx="3927241" cy="1012268"/>
              <a:chOff x="0" y="0"/>
              <a:chExt cx="1595472" cy="411242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595472" cy="411242"/>
              </a:xfrm>
              <a:custGeom>
                <a:avLst/>
                <a:gdLst/>
                <a:ahLst/>
                <a:cxnLst/>
                <a:rect r="r" b="b" t="t" l="l"/>
                <a:pathLst>
                  <a:path h="411242" w="1595472">
                    <a:moveTo>
                      <a:pt x="1516054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331824"/>
                    </a:lnTo>
                    <a:cubicBezTo>
                      <a:pt x="43699" y="331824"/>
                      <a:pt x="79418" y="367163"/>
                      <a:pt x="79418" y="411242"/>
                    </a:cubicBezTo>
                    <a:lnTo>
                      <a:pt x="1516054" y="411242"/>
                    </a:lnTo>
                    <a:cubicBezTo>
                      <a:pt x="1516054" y="367542"/>
                      <a:pt x="1551393" y="331824"/>
                      <a:pt x="1595472" y="331824"/>
                    </a:cubicBezTo>
                    <a:lnTo>
                      <a:pt x="1595472" y="79418"/>
                    </a:lnTo>
                    <a:cubicBezTo>
                      <a:pt x="1551773" y="79418"/>
                      <a:pt x="1516054" y="44079"/>
                      <a:pt x="1516054" y="0"/>
                    </a:cubicBezTo>
                    <a:close/>
                  </a:path>
                </a:pathLst>
              </a:custGeom>
              <a:solidFill>
                <a:srgbClr val="0025CC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38100" y="0"/>
                <a:ext cx="1519272" cy="37314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11" id="11"/>
            <p:cNvSpPr txBox="true"/>
            <p:nvPr/>
          </p:nvSpPr>
          <p:spPr>
            <a:xfrm rot="0">
              <a:off x="807171" y="260835"/>
              <a:ext cx="2477613" cy="26680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701"/>
                </a:lnSpc>
              </a:pPr>
              <a:r>
                <a:rPr lang="en-US" b="true" sz="1215" spc="159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BOARD/COMMITTEE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82357" y="585509"/>
              <a:ext cx="3762527" cy="2123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26"/>
                </a:lnSpc>
              </a:pPr>
              <a:r>
                <a:rPr lang="en-US" sz="947" spc="66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President/Treasurer/Secretary/General </a:t>
              </a: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3924939" y="3836954"/>
            <a:ext cx="2133851" cy="678755"/>
            <a:chOff x="0" y="0"/>
            <a:chExt cx="2845135" cy="905006"/>
          </a:xfrm>
        </p:grpSpPr>
        <p:grpSp>
          <p:nvGrpSpPr>
            <p:cNvPr name="Group 14" id="14"/>
            <p:cNvGrpSpPr/>
            <p:nvPr/>
          </p:nvGrpSpPr>
          <p:grpSpPr>
            <a:xfrm rot="0">
              <a:off x="0" y="0"/>
              <a:ext cx="2845135" cy="905006"/>
              <a:chOff x="0" y="0"/>
              <a:chExt cx="1568595" cy="498953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5271FF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17" id="17"/>
            <p:cNvSpPr txBox="true"/>
            <p:nvPr/>
          </p:nvSpPr>
          <p:spPr>
            <a:xfrm rot="0">
              <a:off x="53901" y="196655"/>
              <a:ext cx="2791235" cy="2558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29"/>
                </a:lnSpc>
              </a:pPr>
              <a:r>
                <a:rPr lang="en-US" b="true" sz="1164" spc="165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STAFF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0" y="497634"/>
              <a:ext cx="2844583" cy="2123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26"/>
                </a:lnSpc>
              </a:pPr>
              <a:r>
                <a:rPr lang="en-US" sz="947" spc="66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Bar Manager etc</a:t>
              </a: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973304" y="4756897"/>
            <a:ext cx="1772744" cy="563890"/>
            <a:chOff x="0" y="0"/>
            <a:chExt cx="2363659" cy="751854"/>
          </a:xfrm>
        </p:grpSpPr>
        <p:grpSp>
          <p:nvGrpSpPr>
            <p:cNvPr name="Group 20" id="20"/>
            <p:cNvGrpSpPr/>
            <p:nvPr/>
          </p:nvGrpSpPr>
          <p:grpSpPr>
            <a:xfrm rot="0">
              <a:off x="0" y="0"/>
              <a:ext cx="2363659" cy="751854"/>
              <a:chOff x="0" y="0"/>
              <a:chExt cx="1568595" cy="498953"/>
            </a:xfrm>
          </p:grpSpPr>
          <p:sp>
            <p:nvSpPr>
              <p:cNvPr name="Freeform 21" id="21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C2DCFF"/>
              </a:solidFill>
            </p:spPr>
          </p:sp>
          <p:sp>
            <p:nvSpPr>
              <p:cNvPr name="TextBox 22" id="22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23" id="23"/>
            <p:cNvSpPr txBox="true"/>
            <p:nvPr/>
          </p:nvSpPr>
          <p:spPr>
            <a:xfrm rot="0">
              <a:off x="0" y="265615"/>
              <a:ext cx="2363659" cy="2078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54"/>
                </a:lnSpc>
              </a:pPr>
              <a:r>
                <a:rPr lang="en-US" b="true" sz="967" spc="137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MATCH COMMITTEE</a:t>
              </a: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973304" y="3185021"/>
            <a:ext cx="1772744" cy="560311"/>
            <a:chOff x="0" y="0"/>
            <a:chExt cx="2363659" cy="747081"/>
          </a:xfrm>
        </p:grpSpPr>
        <p:grpSp>
          <p:nvGrpSpPr>
            <p:cNvPr name="Group 25" id="25"/>
            <p:cNvGrpSpPr/>
            <p:nvPr/>
          </p:nvGrpSpPr>
          <p:grpSpPr>
            <a:xfrm rot="0">
              <a:off x="15005" y="0"/>
              <a:ext cx="2348654" cy="747081"/>
              <a:chOff x="0" y="0"/>
              <a:chExt cx="1568595" cy="498953"/>
            </a:xfrm>
          </p:grpSpPr>
          <p:sp>
            <p:nvSpPr>
              <p:cNvPr name="Freeform 26" id="26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C2DCFF"/>
              </a:solidFill>
            </p:spPr>
          </p:sp>
          <p:sp>
            <p:nvSpPr>
              <p:cNvPr name="TextBox 27" id="27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41935" lIns="41935" bIns="41935" rIns="41935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28" id="28"/>
            <p:cNvSpPr txBox="true"/>
            <p:nvPr/>
          </p:nvSpPr>
          <p:spPr>
            <a:xfrm rot="0">
              <a:off x="15461" y="231314"/>
              <a:ext cx="2348198" cy="20666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45"/>
                </a:lnSpc>
              </a:pPr>
              <a:r>
                <a:rPr lang="en-US" b="true" sz="961" spc="136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FINANCE</a:t>
              </a:r>
            </a:p>
          </p:txBody>
        </p:sp>
        <p:sp>
          <p:nvSpPr>
            <p:cNvPr name="TextBox 29" id="29"/>
            <p:cNvSpPr txBox="true"/>
            <p:nvPr/>
          </p:nvSpPr>
          <p:spPr>
            <a:xfrm rot="0">
              <a:off x="0" y="418928"/>
              <a:ext cx="2348198" cy="17077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95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984641" y="3964406"/>
            <a:ext cx="1772744" cy="563890"/>
            <a:chOff x="0" y="0"/>
            <a:chExt cx="2363659" cy="751854"/>
          </a:xfrm>
        </p:grpSpPr>
        <p:grpSp>
          <p:nvGrpSpPr>
            <p:cNvPr name="Group 31" id="31"/>
            <p:cNvGrpSpPr/>
            <p:nvPr/>
          </p:nvGrpSpPr>
          <p:grpSpPr>
            <a:xfrm rot="0">
              <a:off x="0" y="0"/>
              <a:ext cx="2363659" cy="751854"/>
              <a:chOff x="0" y="0"/>
              <a:chExt cx="1568595" cy="498953"/>
            </a:xfrm>
          </p:grpSpPr>
          <p:sp>
            <p:nvSpPr>
              <p:cNvPr name="Freeform 32" id="32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C2DCFF"/>
              </a:solidFill>
            </p:spPr>
          </p:sp>
          <p:sp>
            <p:nvSpPr>
              <p:cNvPr name="TextBox 33" id="33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59"/>
                  </a:lnSpc>
                </a:pPr>
              </a:p>
            </p:txBody>
          </p:sp>
        </p:grpSp>
        <p:sp>
          <p:nvSpPr>
            <p:cNvPr name="TextBox 34" id="34"/>
            <p:cNvSpPr txBox="true"/>
            <p:nvPr/>
          </p:nvSpPr>
          <p:spPr>
            <a:xfrm rot="0">
              <a:off x="459" y="234169"/>
              <a:ext cx="2363200" cy="2078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54"/>
                </a:lnSpc>
              </a:pPr>
              <a:r>
                <a:rPr lang="en-US" b="true" sz="967" spc="137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SOCIAL</a:t>
              </a:r>
            </a:p>
          </p:txBody>
        </p:sp>
      </p:grpSp>
      <p:sp>
        <p:nvSpPr>
          <p:cNvPr name="Freeform 35" id="35"/>
          <p:cNvSpPr/>
          <p:nvPr/>
        </p:nvSpPr>
        <p:spPr>
          <a:xfrm flipH="false" flipV="false" rot="0">
            <a:off x="8092165" y="6583680"/>
            <a:ext cx="1483041" cy="572207"/>
          </a:xfrm>
          <a:custGeom>
            <a:avLst/>
            <a:gdLst/>
            <a:ahLst/>
            <a:cxnLst/>
            <a:rect r="r" b="b" t="t" l="l"/>
            <a:pathLst>
              <a:path h="572207" w="1483041">
                <a:moveTo>
                  <a:pt x="0" y="0"/>
                </a:moveTo>
                <a:lnTo>
                  <a:pt x="1483040" y="0"/>
                </a:lnTo>
                <a:lnTo>
                  <a:pt x="1483040" y="572207"/>
                </a:lnTo>
                <a:lnTo>
                  <a:pt x="0" y="57220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36" id="36"/>
          <p:cNvSpPr txBox="true"/>
          <p:nvPr/>
        </p:nvSpPr>
        <p:spPr>
          <a:xfrm rot="0">
            <a:off x="1946389" y="686095"/>
            <a:ext cx="6301427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b="true" sz="3000" spc="393">
                <a:solidFill>
                  <a:srgbClr val="1D1D1B"/>
                </a:solidFill>
                <a:latin typeface="DM Sans Bold"/>
                <a:ea typeface="DM Sans Bold"/>
                <a:cs typeface="DM Sans Bold"/>
                <a:sym typeface="DM Sans Bold"/>
              </a:rPr>
              <a:t>ORGANISATION STRUCTURE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836618" y="2603983"/>
            <a:ext cx="2133851" cy="199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9"/>
              </a:lnSpc>
            </a:pPr>
            <a:r>
              <a:rPr lang="en-US" b="true" sz="1164" spc="165">
                <a:solidFill>
                  <a:srgbClr val="1D1D1B"/>
                </a:solidFill>
                <a:latin typeface="Open Sauce Heavy"/>
                <a:ea typeface="Open Sauce Heavy"/>
                <a:cs typeface="Open Sauce Heavy"/>
                <a:sym typeface="Open Sauce Heavy"/>
              </a:rPr>
              <a:t>COMMITTEES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903544" y="6777708"/>
            <a:ext cx="5946512" cy="336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"/>
              </a:lnSpc>
              <a:spcBef>
                <a:spcPct val="0"/>
              </a:spcBef>
            </a:pPr>
            <a:r>
              <a:rPr lang="en-US" sz="999" spc="14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THE DOTTED BLACK LINE ILLUSTRATES BOARD/COMMITTEE REPRESENTATION. </a:t>
            </a:r>
          </a:p>
        </p:txBody>
      </p:sp>
      <p:grpSp>
        <p:nvGrpSpPr>
          <p:cNvPr name="Group 39" id="39"/>
          <p:cNvGrpSpPr/>
          <p:nvPr/>
        </p:nvGrpSpPr>
        <p:grpSpPr>
          <a:xfrm rot="0">
            <a:off x="6424506" y="3849542"/>
            <a:ext cx="2133851" cy="678755"/>
            <a:chOff x="0" y="0"/>
            <a:chExt cx="2845135" cy="905006"/>
          </a:xfrm>
        </p:grpSpPr>
        <p:grpSp>
          <p:nvGrpSpPr>
            <p:cNvPr name="Group 40" id="40"/>
            <p:cNvGrpSpPr/>
            <p:nvPr/>
          </p:nvGrpSpPr>
          <p:grpSpPr>
            <a:xfrm rot="0">
              <a:off x="0" y="0"/>
              <a:ext cx="2845135" cy="905006"/>
              <a:chOff x="0" y="0"/>
              <a:chExt cx="1568595" cy="498953"/>
            </a:xfrm>
          </p:grpSpPr>
          <p:sp>
            <p:nvSpPr>
              <p:cNvPr name="Freeform 41" id="41"/>
              <p:cNvSpPr/>
              <p:nvPr/>
            </p:nvSpPr>
            <p:spPr>
              <a:xfrm flipH="false" flipV="false" rot="0">
                <a:off x="0" y="0"/>
                <a:ext cx="1568595" cy="498953"/>
              </a:xfrm>
              <a:custGeom>
                <a:avLst/>
                <a:gdLst/>
                <a:ahLst/>
                <a:cxnLst/>
                <a:rect r="r" b="b" t="t" l="l"/>
                <a:pathLst>
                  <a:path h="498953" w="1568595">
                    <a:moveTo>
                      <a:pt x="1489177" y="0"/>
                    </a:moveTo>
                    <a:lnTo>
                      <a:pt x="79418" y="0"/>
                    </a:lnTo>
                    <a:cubicBezTo>
                      <a:pt x="79418" y="43699"/>
                      <a:pt x="44079" y="79418"/>
                      <a:pt x="0" y="79418"/>
                    </a:cubicBezTo>
                    <a:lnTo>
                      <a:pt x="0" y="419535"/>
                    </a:lnTo>
                    <a:cubicBezTo>
                      <a:pt x="43699" y="419535"/>
                      <a:pt x="79418" y="454874"/>
                      <a:pt x="79418" y="498953"/>
                    </a:cubicBezTo>
                    <a:lnTo>
                      <a:pt x="1489177" y="498953"/>
                    </a:lnTo>
                    <a:cubicBezTo>
                      <a:pt x="1489177" y="455253"/>
                      <a:pt x="1524516" y="419535"/>
                      <a:pt x="1568595" y="419535"/>
                    </a:cubicBezTo>
                    <a:lnTo>
                      <a:pt x="1568595" y="79418"/>
                    </a:lnTo>
                    <a:cubicBezTo>
                      <a:pt x="1524896" y="79418"/>
                      <a:pt x="1489177" y="44079"/>
                      <a:pt x="1489177" y="0"/>
                    </a:cubicBezTo>
                    <a:close/>
                  </a:path>
                </a:pathLst>
              </a:custGeom>
              <a:solidFill>
                <a:srgbClr val="5271FF"/>
              </a:solidFill>
            </p:spPr>
          </p:sp>
          <p:sp>
            <p:nvSpPr>
              <p:cNvPr name="TextBox 42" id="42"/>
              <p:cNvSpPr txBox="true"/>
              <p:nvPr/>
            </p:nvSpPr>
            <p:spPr>
              <a:xfrm>
                <a:off x="38100" y="0"/>
                <a:ext cx="1492395" cy="46085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sp>
          <p:nvSpPr>
            <p:cNvPr name="TextBox 43" id="43"/>
            <p:cNvSpPr txBox="true"/>
            <p:nvPr/>
          </p:nvSpPr>
          <p:spPr>
            <a:xfrm rot="0">
              <a:off x="53901" y="196655"/>
              <a:ext cx="2791235" cy="2558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29"/>
                </a:lnSpc>
              </a:pPr>
              <a:r>
                <a:rPr lang="en-US" b="true" sz="1164" spc="165">
                  <a:solidFill>
                    <a:srgbClr val="FFFFFF"/>
                  </a:solidFill>
                  <a:latin typeface="Open Sauce Heavy"/>
                  <a:ea typeface="Open Sauce Heavy"/>
                  <a:cs typeface="Open Sauce Heavy"/>
                  <a:sym typeface="Open Sauce Heavy"/>
                </a:rPr>
                <a:t>GREENKEEPER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24DC39F682F54C84276EEAD2D0B9B2" ma:contentTypeVersion="19" ma:contentTypeDescription="Create a new document." ma:contentTypeScope="" ma:versionID="448dad9047905a8bd6d79242d3100e9f">
  <xsd:schema xmlns:xsd="http://www.w3.org/2001/XMLSchema" xmlns:xs="http://www.w3.org/2001/XMLSchema" xmlns:p="http://schemas.microsoft.com/office/2006/metadata/properties" xmlns:ns2="9181c003-f2b1-4339-a9a2-1fb35a01445e" xmlns:ns3="93ce42bb-de20-4d89-b28f-cc448c3034a8" targetNamespace="http://schemas.microsoft.com/office/2006/metadata/properties" ma:root="true" ma:fieldsID="cd0e25e736a34ee357775e587498f0a1" ns2:_="" ns3:_="">
    <xsd:import namespace="9181c003-f2b1-4339-a9a2-1fb35a01445e"/>
    <xsd:import namespace="93ce42bb-de20-4d89-b28f-cc448c3034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81c003-f2b1-4339-a9a2-1fb35a0144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894e3fb-4fab-4e7c-93ba-dbebdbb133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e42bb-de20-4d89-b28f-cc448c3034a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2b8b1f-e95d-42ce-b77d-c8670f2702c7}" ma:internalName="TaxCatchAll" ma:showField="CatchAllData" ma:web="93ce42bb-de20-4d89-b28f-cc448c3034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3ce42bb-de20-4d89-b28f-cc448c3034a8" xsi:nil="true"/>
    <lcf76f155ced4ddcb4097134ff3c332f xmlns="9181c003-f2b1-4339-a9a2-1fb35a01445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E8B4AAD-A1E3-486E-A475-6E05CEAB2B24}"/>
</file>

<file path=customXml/itemProps2.xml><?xml version="1.0" encoding="utf-8"?>
<ds:datastoreItem xmlns:ds="http://schemas.openxmlformats.org/officeDocument/2006/customXml" ds:itemID="{80A80702-8160-4C06-870F-D35F37B5B115}"/>
</file>

<file path=customXml/itemProps3.xml><?xml version="1.0" encoding="utf-8"?>
<ds:datastoreItem xmlns:ds="http://schemas.openxmlformats.org/officeDocument/2006/customXml" ds:itemID="{0FF1BD7D-4199-4F36-873E-5CDCDCEE705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Organisational Structure Chart - Clubs</dc:title>
  <cp:revision>1</cp:revision>
  <dcterms:created xsi:type="dcterms:W3CDTF">2006-08-16T00:00:00Z</dcterms:created>
  <dcterms:modified xsi:type="dcterms:W3CDTF">2011-08-01T06:04:30Z</dcterms:modified>
  <dc:identifier>DAGyEpOfFDI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0x010100F924DC39F682F54C84276EEAD2D0B9B2</vt:lpwstr>
  </property>
</Properties>
</file>