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5113000" cy="10693400"/>
  <p:notesSz cx="6858000" cy="9144000"/>
  <p:embeddedFontLst>
    <p:embeddedFont>
      <p:font typeface="Antonio" panose="020B0604020202020204" charset="0"/>
      <p:regular r:id="rId6"/>
    </p:embeddedFont>
    <p:embeddedFont>
      <p:font typeface="Canva Sans" panose="020B0604020202020204" charset="0"/>
      <p:regular r:id="rId7"/>
    </p:embeddedFont>
    <p:embeddedFont>
      <p:font typeface="Canva Sans Bold" panose="020B0604020202020204" charset="0"/>
      <p:regular r:id="rId8"/>
    </p:embeddedFont>
    <p:embeddedFont>
      <p:font typeface="Teko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7" d="100"/>
          <a:sy n="97" d="100"/>
        </p:scale>
        <p:origin x="18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Chan" userId="a2efc706-53d3-47e2-b6b2-16789d5882d8" providerId="ADAL" clId="{D5F6725B-9640-4E4A-9ED7-A5CB03B5305E}"/>
    <pc:docChg chg="undo custSel modSld">
      <pc:chgData name="Leah Chan" userId="a2efc706-53d3-47e2-b6b2-16789d5882d8" providerId="ADAL" clId="{D5F6725B-9640-4E4A-9ED7-A5CB03B5305E}" dt="2025-12-05T01:04:43.851" v="5" actId="255"/>
      <pc:docMkLst>
        <pc:docMk/>
      </pc:docMkLst>
      <pc:sldChg chg="modSp mod">
        <pc:chgData name="Leah Chan" userId="a2efc706-53d3-47e2-b6b2-16789d5882d8" providerId="ADAL" clId="{D5F6725B-9640-4E4A-9ED7-A5CB03B5305E}" dt="2025-12-05T01:04:43.851" v="5" actId="255"/>
        <pc:sldMkLst>
          <pc:docMk/>
          <pc:sldMk cId="0" sldId="256"/>
        </pc:sldMkLst>
        <pc:spChg chg="mod">
          <ac:chgData name="Leah Chan" userId="a2efc706-53d3-47e2-b6b2-16789d5882d8" providerId="ADAL" clId="{D5F6725B-9640-4E4A-9ED7-A5CB03B5305E}" dt="2025-12-05T01:04:38.430" v="4" actId="255"/>
          <ac:spMkLst>
            <pc:docMk/>
            <pc:sldMk cId="0" sldId="256"/>
            <ac:spMk id="14" creationId="{00000000-0000-0000-0000-000000000000}"/>
          </ac:spMkLst>
        </pc:spChg>
        <pc:spChg chg="mod">
          <ac:chgData name="Leah Chan" userId="a2efc706-53d3-47e2-b6b2-16789d5882d8" providerId="ADAL" clId="{D5F6725B-9640-4E4A-9ED7-A5CB03B5305E}" dt="2025-12-05T01:04:43.851" v="5" actId="255"/>
          <ac:spMkLst>
            <pc:docMk/>
            <pc:sldMk cId="0" sldId="256"/>
            <ac:spMk id="2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5120000" cy="10692000"/>
          </a:xfrm>
          <a:custGeom>
            <a:avLst/>
            <a:gdLst/>
            <a:ahLst/>
            <a:cxnLst/>
            <a:rect l="l" t="t" r="r" b="b"/>
            <a:pathLst>
              <a:path w="15120000" h="10692000">
                <a:moveTo>
                  <a:pt x="0" y="0"/>
                </a:moveTo>
                <a:lnTo>
                  <a:pt x="15120000" y="0"/>
                </a:lnTo>
                <a:lnTo>
                  <a:pt x="1512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0427" t="-1069" r="-9471" b="-1069"/>
            </a:stretch>
          </a:blipFill>
        </p:spPr>
        <p:txBody>
          <a:bodyPr/>
          <a:lstStyle/>
          <a:p>
            <a:endParaRPr lang="en-NZ"/>
          </a:p>
        </p:txBody>
      </p:sp>
      <p:grpSp>
        <p:nvGrpSpPr>
          <p:cNvPr id="3" name="Group 3"/>
          <p:cNvGrpSpPr/>
          <p:nvPr/>
        </p:nvGrpSpPr>
        <p:grpSpPr>
          <a:xfrm>
            <a:off x="1508360" y="1872016"/>
            <a:ext cx="12053004" cy="1256217"/>
            <a:chOff x="0" y="0"/>
            <a:chExt cx="3054209" cy="31832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3054209" cy="318323"/>
            </a:xfrm>
            <a:custGeom>
              <a:avLst/>
              <a:gdLst/>
              <a:ahLst/>
              <a:cxnLst/>
              <a:rect l="l" t="t" r="r" b="b"/>
              <a:pathLst>
                <a:path w="3054209" h="318323">
                  <a:moveTo>
                    <a:pt x="0" y="0"/>
                  </a:moveTo>
                  <a:lnTo>
                    <a:pt x="3054209" y="0"/>
                  </a:lnTo>
                  <a:lnTo>
                    <a:pt x="3054209" y="318323"/>
                  </a:lnTo>
                  <a:lnTo>
                    <a:pt x="0" y="318323"/>
                  </a:lnTo>
                  <a:close/>
                </a:path>
              </a:pathLst>
            </a:custGeom>
            <a:solidFill>
              <a:srgbClr val="003375">
                <a:alpha val="60000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3054209" cy="3659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769593" y="1789405"/>
            <a:ext cx="11409398" cy="1302828"/>
            <a:chOff x="0" y="0"/>
            <a:chExt cx="2891121" cy="33013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891121" cy="330134"/>
            </a:xfrm>
            <a:custGeom>
              <a:avLst/>
              <a:gdLst/>
              <a:ahLst/>
              <a:cxnLst/>
              <a:rect l="l" t="t" r="r" b="b"/>
              <a:pathLst>
                <a:path w="2891121" h="330134">
                  <a:moveTo>
                    <a:pt x="0" y="0"/>
                  </a:moveTo>
                  <a:lnTo>
                    <a:pt x="2891121" y="0"/>
                  </a:lnTo>
                  <a:lnTo>
                    <a:pt x="2891121" y="330134"/>
                  </a:lnTo>
                  <a:lnTo>
                    <a:pt x="0" y="33013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57150"/>
              <a:ext cx="2891121" cy="3872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200"/>
                </a:lnSpc>
              </a:pPr>
              <a:r>
                <a:rPr lang="en-US" sz="3000" dirty="0">
                  <a:solidFill>
                    <a:srgbClr val="FFFFFF"/>
                  </a:solidFill>
                  <a:latin typeface="Teko"/>
                  <a:ea typeface="Teko"/>
                  <a:cs typeface="Teko"/>
                  <a:sym typeface="Teko"/>
                </a:rPr>
                <a:t>INTRODUCTION</a:t>
              </a:r>
            </a:p>
            <a:p>
              <a:pPr algn="ctr">
                <a:lnSpc>
                  <a:spcPts val="2240"/>
                </a:lnSpc>
                <a:spcBef>
                  <a:spcPct val="0"/>
                </a:spcBef>
              </a:pPr>
              <a:r>
                <a:rPr lang="en-US" sz="1600" dirty="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This Board Charter documents the commitments that we make together to provide good Governance in the Board environment and in our stewardship of the [CLUB NAME], and its employees and volunteers.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31822" y="3823117"/>
            <a:ext cx="3587361" cy="6326627"/>
            <a:chOff x="0" y="0"/>
            <a:chExt cx="909031" cy="1603156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909031" cy="1603156"/>
            </a:xfrm>
            <a:custGeom>
              <a:avLst/>
              <a:gdLst/>
              <a:ahLst/>
              <a:cxnLst/>
              <a:rect l="l" t="t" r="r" b="b"/>
              <a:pathLst>
                <a:path w="909031" h="1603156">
                  <a:moveTo>
                    <a:pt x="0" y="0"/>
                  </a:moveTo>
                  <a:lnTo>
                    <a:pt x="909031" y="0"/>
                  </a:lnTo>
                  <a:lnTo>
                    <a:pt x="909031" y="1603156"/>
                  </a:lnTo>
                  <a:lnTo>
                    <a:pt x="0" y="1603156"/>
                  </a:lnTo>
                  <a:close/>
                </a:path>
              </a:pathLst>
            </a:custGeom>
            <a:solidFill>
              <a:srgbClr val="FFFFFF">
                <a:alpha val="56863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47625"/>
              <a:ext cx="909031" cy="16507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341697" y="3967378"/>
            <a:ext cx="3153198" cy="706682"/>
            <a:chOff x="0" y="0"/>
            <a:chExt cx="799015" cy="17907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99015" cy="179072"/>
            </a:xfrm>
            <a:custGeom>
              <a:avLst/>
              <a:gdLst/>
              <a:ahLst/>
              <a:cxnLst/>
              <a:rect l="l" t="t" r="r" b="b"/>
              <a:pathLst>
                <a:path w="799015" h="179072">
                  <a:moveTo>
                    <a:pt x="0" y="0"/>
                  </a:moveTo>
                  <a:lnTo>
                    <a:pt x="799015" y="0"/>
                  </a:lnTo>
                  <a:lnTo>
                    <a:pt x="799015" y="179072"/>
                  </a:lnTo>
                  <a:lnTo>
                    <a:pt x="0" y="17907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799015" cy="2171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1819"/>
                </a:lnSpc>
                <a:spcBef>
                  <a:spcPct val="0"/>
                </a:spcBef>
              </a:pPr>
              <a:r>
                <a:rPr lang="en-US" sz="1500" dirty="0">
                  <a:solidFill>
                    <a:srgbClr val="000000"/>
                  </a:solidFill>
                  <a:latin typeface="Antonio"/>
                  <a:ea typeface="Antonio"/>
                  <a:cs typeface="Antonio"/>
                  <a:sym typeface="Antonio"/>
                </a:rPr>
                <a:t>This Board is our primary team, and these are my teammates. Together we: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3969618" y="3337913"/>
            <a:ext cx="7770456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FFFFFF"/>
                </a:solidFill>
                <a:latin typeface="Teko"/>
                <a:ea typeface="Teko"/>
                <a:cs typeface="Teko"/>
                <a:sym typeface="Teko"/>
              </a:rPr>
              <a:t>The Board’s Commitments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3862434" y="3823117"/>
            <a:ext cx="7877640" cy="6326627"/>
            <a:chOff x="0" y="0"/>
            <a:chExt cx="1996180" cy="160315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996180" cy="1603156"/>
            </a:xfrm>
            <a:custGeom>
              <a:avLst/>
              <a:gdLst/>
              <a:ahLst/>
              <a:cxnLst/>
              <a:rect l="l" t="t" r="r" b="b"/>
              <a:pathLst>
                <a:path w="1996180" h="1603156">
                  <a:moveTo>
                    <a:pt x="0" y="0"/>
                  </a:moveTo>
                  <a:lnTo>
                    <a:pt x="1996180" y="0"/>
                  </a:lnTo>
                  <a:lnTo>
                    <a:pt x="1996180" y="1603156"/>
                  </a:lnTo>
                  <a:lnTo>
                    <a:pt x="0" y="1603156"/>
                  </a:lnTo>
                  <a:close/>
                </a:path>
              </a:pathLst>
            </a:custGeom>
            <a:solidFill>
              <a:srgbClr val="FFFFFF">
                <a:alpha val="56863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996180" cy="16507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4041618" y="3859248"/>
            <a:ext cx="6628829" cy="706682"/>
            <a:chOff x="0" y="0"/>
            <a:chExt cx="1679733" cy="17907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679733" cy="179072"/>
            </a:xfrm>
            <a:custGeom>
              <a:avLst/>
              <a:gdLst/>
              <a:ahLst/>
              <a:cxnLst/>
              <a:rect l="l" t="t" r="r" b="b"/>
              <a:pathLst>
                <a:path w="1679733" h="179072">
                  <a:moveTo>
                    <a:pt x="0" y="0"/>
                  </a:moveTo>
                  <a:lnTo>
                    <a:pt x="1679733" y="0"/>
                  </a:lnTo>
                  <a:lnTo>
                    <a:pt x="1679733" y="179072"/>
                  </a:lnTo>
                  <a:lnTo>
                    <a:pt x="0" y="17907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1679733" cy="2171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just">
                <a:lnSpc>
                  <a:spcPts val="1819"/>
                </a:lnSpc>
                <a:spcBef>
                  <a:spcPct val="0"/>
                </a:spcBef>
              </a:pPr>
              <a:r>
                <a:rPr lang="en-US" sz="1500" dirty="0">
                  <a:solidFill>
                    <a:srgbClr val="000000"/>
                  </a:solidFill>
                  <a:latin typeface="Antonio"/>
                  <a:ea typeface="Antonio"/>
                  <a:cs typeface="Antonio"/>
                  <a:sym typeface="Antonio"/>
                </a:rPr>
                <a:t>These are the commitments that we make to each other as a Board team. At all times we will: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883325" y="3823117"/>
            <a:ext cx="3042719" cy="6326627"/>
            <a:chOff x="0" y="0"/>
            <a:chExt cx="771019" cy="1603156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771019" cy="1603156"/>
            </a:xfrm>
            <a:custGeom>
              <a:avLst/>
              <a:gdLst/>
              <a:ahLst/>
              <a:cxnLst/>
              <a:rect l="l" t="t" r="r" b="b"/>
              <a:pathLst>
                <a:path w="771019" h="1603156">
                  <a:moveTo>
                    <a:pt x="0" y="0"/>
                  </a:moveTo>
                  <a:lnTo>
                    <a:pt x="771019" y="0"/>
                  </a:lnTo>
                  <a:lnTo>
                    <a:pt x="771019" y="1603156"/>
                  </a:lnTo>
                  <a:lnTo>
                    <a:pt x="0" y="1603156"/>
                  </a:lnTo>
                  <a:close/>
                </a:path>
              </a:pathLst>
            </a:custGeom>
            <a:solidFill>
              <a:srgbClr val="FFFFFF">
                <a:alpha val="56863"/>
              </a:srgbClr>
            </a:solidFill>
          </p:spPr>
          <p:txBody>
            <a:bodyPr/>
            <a:lstStyle/>
            <a:p>
              <a:endParaRPr lang="en-NZ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771019" cy="165078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l">
                <a:lnSpc>
                  <a:spcPts val="280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" name="Freeform 25"/>
          <p:cNvSpPr/>
          <p:nvPr/>
        </p:nvSpPr>
        <p:spPr>
          <a:xfrm>
            <a:off x="1845175" y="348475"/>
            <a:ext cx="2096728" cy="1279004"/>
          </a:xfrm>
          <a:custGeom>
            <a:avLst/>
            <a:gdLst/>
            <a:ahLst/>
            <a:cxnLst/>
            <a:rect l="l" t="t" r="r" b="b"/>
            <a:pathLst>
              <a:path w="2096728" h="1279004">
                <a:moveTo>
                  <a:pt x="0" y="0"/>
                </a:moveTo>
                <a:lnTo>
                  <a:pt x="2096728" y="0"/>
                </a:lnTo>
                <a:lnTo>
                  <a:pt x="2096728" y="1279005"/>
                </a:lnTo>
                <a:lnTo>
                  <a:pt x="0" y="127900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NZ"/>
          </a:p>
        </p:txBody>
      </p:sp>
      <p:sp>
        <p:nvSpPr>
          <p:cNvPr id="26" name="TextBox 26"/>
          <p:cNvSpPr txBox="1"/>
          <p:nvPr/>
        </p:nvSpPr>
        <p:spPr>
          <a:xfrm>
            <a:off x="4463814" y="760705"/>
            <a:ext cx="6020957" cy="762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99"/>
              </a:lnSpc>
              <a:spcBef>
                <a:spcPct val="0"/>
              </a:spcBef>
            </a:pPr>
            <a:r>
              <a:rPr lang="en-US" sz="4500">
                <a:solidFill>
                  <a:srgbClr val="FFFFFF"/>
                </a:solidFill>
                <a:latin typeface="Antonio"/>
                <a:ea typeface="Antonio"/>
                <a:cs typeface="Antonio"/>
                <a:sym typeface="Antonio"/>
              </a:rPr>
              <a:t>2025-2026 BOARD CHARTER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1822" y="3301783"/>
            <a:ext cx="3587361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FFFFFF"/>
                </a:solidFill>
                <a:latin typeface="Teko"/>
                <a:ea typeface="Teko"/>
                <a:cs typeface="Teko"/>
                <a:sym typeface="Teko"/>
              </a:rPr>
              <a:t>The Board’s Team Role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69697" y="4815561"/>
            <a:ext cx="3278919" cy="3991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that the organisation’s strategy is clearly established, reflects the organisation’s purpose, and oversee achievement of the strategy.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Lead the appointment process of the Club Manager and manage this critical employment relationship.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the resourcing is available to the organisation to achieve its strategy and priorities.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Protect the clubs financial position and the ability to meet its obligations underpinned by accurate reporting.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the club adheres to high standards of ethical behaviour.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the club has appropriate risk and compliance policies in place which are being consistently adhered to.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Bring diversity of thought and experience to the Board.</a:t>
            </a:r>
          </a:p>
          <a:p>
            <a:pPr algn="l">
              <a:lnSpc>
                <a:spcPts val="1540"/>
              </a:lnSpc>
              <a:spcBef>
                <a:spcPct val="0"/>
              </a:spcBef>
            </a:pPr>
            <a:endParaRPr lang="en-US" sz="11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4077618" y="4655010"/>
            <a:ext cx="3620203" cy="4789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Governance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 consistently with the objectives of our purpose, strategy and constitution.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Be the strategic guide that our Club Manager needs, recognising that strategy is firstly the responsibility of the Board.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Come fully prepared for meetings (such as having fully read the papers) and be sufficiently organised to have raised questions that require research in advance of the Meeting.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Invest time in between meetings to stay well-informed about matters which impact on our Board to be a well-informed member of our Board team.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Be willing and proactive about providing input at meetings and using our skills to advance the work of the Board and support the Management team.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that all members of the Board are treated on an equitable basis and carry out meetings in such a manner as to ensure fair and full participation of all Board members.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Support Board decisions once reached. </a:t>
            </a:r>
          </a:p>
          <a:p>
            <a:pPr marL="237491" lvl="1" indent="-118745" algn="l">
              <a:lnSpc>
                <a:spcPts val="1540"/>
              </a:lnSpc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Hold each other to the standards we have agreed as a Board.</a:t>
            </a: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1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7820680" y="4655010"/>
            <a:ext cx="3595252" cy="2884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Integrity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 honestly and in good faith at all times in the best interests of the Board as a whole.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 ethically and </a:t>
            </a:r>
            <a:r>
              <a:rPr lang="en-US" sz="11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honourably</a:t>
            </a:r>
            <a:r>
              <a:rPr lang="en-US" sz="11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at all times as reputation is key to our credibility, partnerships, and retaining the trust of stakeholders and fellow Board members.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Declare all interests that could result in conflict between personal and our Board governance.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Represent [CLUB NAME] (Club, Board and Management) well at all times ensuring our actions internally and externally do not brings us into disrepute.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679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7878457" y="7421637"/>
            <a:ext cx="3479699" cy="2294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Stewardship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Act in accordance with our fiduciary responsibilities, complying with the spirit as well as the letter of the law, recognising both the legal and moral duties of the role.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that the roles of the Board (governance) and Management team (operational) are respected and not muddied.</a:t>
            </a:r>
          </a:p>
          <a:p>
            <a:pPr marL="237491" lvl="1" indent="-118745" algn="l">
              <a:lnSpc>
                <a:spcPts val="1540"/>
              </a:lnSpc>
              <a:spcBef>
                <a:spcPct val="0"/>
              </a:spcBef>
              <a:buAutoNum type="arabicPeriod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Be a good employer and encourage an organisational culture that meets statutory obligations to employees and extends this to an organisation that exemplifies our values.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1882949" y="3301783"/>
            <a:ext cx="2921688" cy="514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FFFFFF"/>
                </a:solidFill>
                <a:latin typeface="Teko"/>
                <a:ea typeface="Teko"/>
                <a:cs typeface="Teko"/>
                <a:sym typeface="Teko"/>
              </a:rPr>
              <a:t>The Board Chair Will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2009250" y="4815561"/>
            <a:ext cx="2706902" cy="3420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Set the Board Workplan annually to align with the Strategic Plan.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Take ownership of the Meeting Agenda and the priorities of the Board.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Form a collaborative relationship with the Club Manager.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items for decision making have the requirement of governance input prior to being presented for decision.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Communicate effectively to the Board including providing updates of relevant issues between meetings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n-US" sz="11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Manage diligently the relevant matters of risk and compliance. </a:t>
            </a:r>
          </a:p>
          <a:p>
            <a:pPr algn="l">
              <a:lnSpc>
                <a:spcPts val="1540"/>
              </a:lnSpc>
            </a:pPr>
            <a:endParaRPr lang="en-US" sz="11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1540"/>
              </a:lnSpc>
              <a:spcBef>
                <a:spcPct val="0"/>
              </a:spcBef>
            </a:pPr>
            <a:endParaRPr lang="en-US" sz="110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2102024" y="9427221"/>
            <a:ext cx="2015579" cy="372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1153D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Approval Date –______________</a:t>
            </a:r>
          </a:p>
          <a:p>
            <a:pPr algn="l">
              <a:lnSpc>
                <a:spcPts val="1540"/>
              </a:lnSpc>
            </a:pPr>
            <a:r>
              <a:rPr lang="en-US" sz="1100" b="1">
                <a:solidFill>
                  <a:srgbClr val="1153D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Review Date – ________________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769593" y="424216"/>
            <a:ext cx="2247892" cy="1047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Inset Club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ce42bb-de20-4d89-b28f-cc448c3034a8" xsi:nil="true"/>
    <lcf76f155ced4ddcb4097134ff3c332f xmlns="9181c003-f2b1-4339-a9a2-1fb35a01445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24DC39F682F54C84276EEAD2D0B9B2" ma:contentTypeVersion="19" ma:contentTypeDescription="Create a new document." ma:contentTypeScope="" ma:versionID="448dad9047905a8bd6d79242d3100e9f">
  <xsd:schema xmlns:xsd="http://www.w3.org/2001/XMLSchema" xmlns:xs="http://www.w3.org/2001/XMLSchema" xmlns:p="http://schemas.microsoft.com/office/2006/metadata/properties" xmlns:ns2="9181c003-f2b1-4339-a9a2-1fb35a01445e" xmlns:ns3="93ce42bb-de20-4d89-b28f-cc448c3034a8" targetNamespace="http://schemas.microsoft.com/office/2006/metadata/properties" ma:root="true" ma:fieldsID="cd0e25e736a34ee357775e587498f0a1" ns2:_="" ns3:_="">
    <xsd:import namespace="9181c003-f2b1-4339-a9a2-1fb35a01445e"/>
    <xsd:import namespace="93ce42bb-de20-4d89-b28f-cc448c3034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81c003-f2b1-4339-a9a2-1fb35a0144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894e3fb-4fab-4e7c-93ba-dbebdbb133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e42bb-de20-4d89-b28f-cc448c303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2b8b1f-e95d-42ce-b77d-c8670f2702c7}" ma:internalName="TaxCatchAll" ma:showField="CatchAllData" ma:web="93ce42bb-de20-4d89-b28f-cc448c3034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30AF16-5118-4BD1-827C-1093B9315ED0}">
  <ds:schemaRefs>
    <ds:schemaRef ds:uri="http://schemas.microsoft.com/office/2006/metadata/properties"/>
    <ds:schemaRef ds:uri="http://schemas.microsoft.com/office/infopath/2007/PartnerControls"/>
    <ds:schemaRef ds:uri="93ce42bb-de20-4d89-b28f-cc448c3034a8"/>
    <ds:schemaRef ds:uri="9181c003-f2b1-4339-a9a2-1fb35a01445e"/>
  </ds:schemaRefs>
</ds:datastoreItem>
</file>

<file path=customXml/itemProps2.xml><?xml version="1.0" encoding="utf-8"?>
<ds:datastoreItem xmlns:ds="http://schemas.openxmlformats.org/officeDocument/2006/customXml" ds:itemID="{22090D87-A002-414C-B75E-F2E4906415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65FC37-B46D-4842-992A-1284C4E5D5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81c003-f2b1-4339-a9a2-1fb35a01445e"/>
    <ds:schemaRef ds:uri="93ce42bb-de20-4d89-b28f-cc448c303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621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Canva Sans</vt:lpstr>
      <vt:lpstr>Canva Sans Bold</vt:lpstr>
      <vt:lpstr>Teko</vt:lpstr>
      <vt:lpstr>Calibri</vt:lpstr>
      <vt:lpstr>Antonio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Board-2025 Board Charter</dc:title>
  <cp:lastModifiedBy>Leah Chan</cp:lastModifiedBy>
  <cp:revision>1</cp:revision>
  <dcterms:created xsi:type="dcterms:W3CDTF">2006-08-16T00:00:00Z</dcterms:created>
  <dcterms:modified xsi:type="dcterms:W3CDTF">2025-12-05T01:04:45Z</dcterms:modified>
  <dc:identifier>DAG2YrxMhdc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0x010100F924DC39F682F54C84276EEAD2D0B9B2</vt:lpwstr>
  </property>
  <property fmtid="{D5CDD505-2E9C-101B-9397-08002B2CF9AE}" pid="3" name="MediaServiceImageTags">
    <vt:lpwstr/>
  </property>
</Properties>
</file>